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5" r:id="rId4"/>
    <p:sldId id="271" r:id="rId5"/>
    <p:sldId id="265" r:id="rId6"/>
    <p:sldId id="272" r:id="rId7"/>
    <p:sldId id="270" r:id="rId8"/>
    <p:sldId id="274" r:id="rId9"/>
    <p:sldId id="269" r:id="rId10"/>
    <p:sldId id="266" r:id="rId11"/>
    <p:sldId id="268" r:id="rId12"/>
    <p:sldId id="263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6A75-8556-41DE-9D56-4D8FD8A1E4A5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4E09-A34D-43CD-8C16-DBF1FA9F4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24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93E-6F2B-4277-B2E6-474CA70D4DEA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36C3A-33B4-44F2-A969-51E270259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4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C5F28-02B0-480B-86C2-70268CFCC986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4FAB-5DF8-4D31-A1FD-F16E9B9E3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33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1FB0A-2293-4BCB-A4D7-7EE6E04DE5CE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C781-5771-4C13-B57F-BA1E723BC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4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89055-B6EF-4D15-9264-C86DC4DBF5B6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FAF4-4765-4CCE-BCA6-EA46ACF90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4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A65E3-CC03-4F1F-B240-018AC7D7EAFE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8592-5475-40C6-A895-F8CCF8824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67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8EA3B-920D-4772-969D-1FA60534597E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59D60-67FE-4645-AEE6-6972DE6C7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6CC10-F1B1-4041-82BA-6C49BABA29C0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FCAC-584C-4F00-979E-45711B730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2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4DB7-3FA8-41D3-83DA-8FF2C9C8721A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3B8B5-7F0E-48A1-B6DF-BD294558A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26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E6B9-9FDF-413F-82E3-DB42AA38E7D3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35085-6DEB-4651-B165-DF995909F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3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CF0F-8100-48AC-80D9-4BF6F6AD63E5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27DF-0C67-46A5-813E-68110AEAF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47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3E7558-C872-4D8E-ABC4-6972900CB249}" type="datetimeFigureOut">
              <a:rPr lang="ru-RU"/>
              <a:pPr>
                <a:defRPr/>
              </a:pPr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D1D2D8-ECCF-44C2-817B-BD5EE8B24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hameleons.com/rastr/people/children/2578-school.html" TargetMode="External"/><Relationship Id="rId3" Type="http://schemas.openxmlformats.org/officeDocument/2006/relationships/hyperlink" Target="http://www.abitu.ru/researcher/practice/practice_org/practice_all/a_15109a.html" TargetMode="External"/><Relationship Id="rId7" Type="http://schemas.openxmlformats.org/officeDocument/2006/relationships/hyperlink" Target="http://zelenb.com/2009/10/14/shpargalki-perevodchik-na-mobilu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dsovet.org/component/option,com_mtree/task,viewlink/link_id,4473/Itemid,118/" TargetMode="External"/><Relationship Id="rId5" Type="http://schemas.openxmlformats.org/officeDocument/2006/relationships/hyperlink" Target="http://www.rusedu.info/Article995.html" TargetMode="External"/><Relationship Id="rId10" Type="http://schemas.openxmlformats.org/officeDocument/2006/relationships/image" Target="../media/image24.jpeg"/><Relationship Id="rId4" Type="http://schemas.openxmlformats.org/officeDocument/2006/relationships/hyperlink" Target="http://schoolmir.narod.ru/" TargetMode="External"/><Relationship Id="rId9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38" y="1285875"/>
            <a:ext cx="7915275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b="1" dirty="0" smtClean="0">
                <a:solidFill>
                  <a:schemeClr val="bg2">
                    <a:lumMod val="90000"/>
                  </a:schemeClr>
                </a:solidFill>
                <a:latin typeface="Comic Sans MS" pitchFamily="66" charset="0"/>
              </a:rPr>
              <a:t>В помощь юному исследователю</a:t>
            </a:r>
            <a:endParaRPr lang="ru-RU" sz="3600" b="1" dirty="0">
              <a:solidFill>
                <a:schemeClr val="bg2">
                  <a:lumMod val="9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28875" y="4429125"/>
            <a:ext cx="6400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dirty="0" smtClean="0">
                <a:latin typeface="Comic Sans MS" pitchFamily="66" charset="0"/>
              </a:rPr>
              <a:t>Автор: </a:t>
            </a:r>
          </a:p>
          <a:p>
            <a:pPr algn="r" eaLnBrk="1" hangingPunct="1">
              <a:defRPr/>
            </a:pPr>
            <a:r>
              <a:rPr lang="ru-RU" sz="2400" dirty="0" smtClean="0">
                <a:latin typeface="Comic Sans MS" pitchFamily="66" charset="0"/>
              </a:rPr>
              <a:t>учитель технологии</a:t>
            </a:r>
          </a:p>
          <a:p>
            <a:pPr algn="r" eaLnBrk="1" hangingPunct="1">
              <a:defRPr/>
            </a:pP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1800" dirty="0" smtClean="0">
                <a:latin typeface="Comic Sans MS" pitchFamily="66" charset="0"/>
              </a:rPr>
              <a:t>ПАВЛОВА Л.А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pPr algn="l"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                     Чебоксары 2016</a:t>
            </a:r>
            <a:endParaRPr lang="ru-RU" sz="1800" dirty="0">
              <a:latin typeface="Comic Sans MS" pitchFamily="66" charset="0"/>
            </a:endParaRPr>
          </a:p>
        </p:txBody>
      </p:sp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3857625"/>
            <a:ext cx="22050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575" y="-214313"/>
            <a:ext cx="917257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357188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Как подготовить текст доклада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Он </a:t>
            </a:r>
            <a:r>
              <a:rPr lang="ru-RU" sz="2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должен быть кратким, </a:t>
            </a:r>
            <a:br>
              <a:rPr lang="ru-RU" sz="2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> и его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можно составить по следующему плану: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endParaRPr lang="ru-RU" sz="20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714500"/>
            <a:ext cx="7358062" cy="485775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1. Почему избрана эта тема. 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2. Какую цель преследовало исследование. 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3. Какие ставились задачи. 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4. Какие гипотезы проверялись. 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5. Какие использовались методы и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800" dirty="0" smtClean="0">
                <a:latin typeface="Comic Sans MS" pitchFamily="66" charset="0"/>
              </a:rPr>
              <a:t>      средства исследования. 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6. Каким был  план исследования. 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7. Какие результаты получены. 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8. Какие выводы сделаны по итогам исследования. 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9. Что  можно исследовать  в этом направлении дальше.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800" dirty="0" smtClean="0">
                <a:latin typeface="Comic Sans MS" pitchFamily="66" charset="0"/>
              </a:rPr>
              <a:t>    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800" dirty="0" smtClean="0"/>
              <a:t>          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    КТО ЯСНО МЫСЛИТ, ТОТ ЯСНО И ИЗЛАГАЕТ.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 </a:t>
            </a:r>
          </a:p>
          <a:p>
            <a:pPr eaLnBrk="1" hangingPunct="1">
              <a:defRPr/>
            </a:pPr>
            <a:endParaRPr lang="ru-RU" sz="18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dirty="0" smtClean="0">
                <a:latin typeface="Comic Sans MS" pitchFamily="66" charset="0"/>
              </a:rPr>
              <a:t> </a:t>
            </a:r>
          </a:p>
          <a:p>
            <a:pPr eaLnBrk="1" hangingPunct="1">
              <a:defRPr/>
            </a:pPr>
            <a:endParaRPr lang="ru-RU" sz="1800" dirty="0">
              <a:latin typeface="Comic Sans MS" pitchFamily="66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5125" y="1428750"/>
            <a:ext cx="2138363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Прямоугольник 5"/>
          <p:cNvSpPr>
            <a:spLocks noChangeArrowheads="1"/>
          </p:cNvSpPr>
          <p:nvPr/>
        </p:nvSpPr>
        <p:spPr bwMode="auto">
          <a:xfrm>
            <a:off x="285750" y="1928813"/>
            <a:ext cx="88582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altLang="ru-RU" sz="3200">
                <a:solidFill>
                  <a:srgbClr val="C00000"/>
                </a:solidFill>
                <a:latin typeface="Monotype Corsiva" pitchFamily="66" charset="0"/>
              </a:rPr>
              <a:t>Настоящий исследователь преодолеет</a:t>
            </a:r>
          </a:p>
          <a:p>
            <a:r>
              <a:rPr lang="ru-RU" altLang="ru-RU" sz="3200">
                <a:solidFill>
                  <a:srgbClr val="C00000"/>
                </a:solidFill>
                <a:latin typeface="Monotype Corsiva" pitchFamily="66" charset="0"/>
              </a:rPr>
              <a:t>   любые преграды на своём пути. </a:t>
            </a:r>
            <a:endParaRPr lang="ru-RU" altLang="ru-RU" sz="280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altLang="ru-RU" sz="2800">
                <a:solidFill>
                  <a:srgbClr val="C00000"/>
                </a:solidFill>
                <a:latin typeface="Monotype Corsiva" pitchFamily="66" charset="0"/>
              </a:rPr>
              <a:t>Самое главное - ты должен </a:t>
            </a:r>
            <a:r>
              <a:rPr lang="ru-RU" altLang="ru-RU" sz="3200">
                <a:solidFill>
                  <a:srgbClr val="C00000"/>
                </a:solidFill>
                <a:latin typeface="Monotype Corsiva" pitchFamily="66" charset="0"/>
              </a:rPr>
              <a:t>верить, </a:t>
            </a:r>
          </a:p>
          <a:p>
            <a:r>
              <a:rPr lang="ru-RU" altLang="ru-RU" sz="3200">
                <a:solidFill>
                  <a:srgbClr val="C00000"/>
                </a:solidFill>
                <a:latin typeface="Monotype Corsiva" pitchFamily="66" charset="0"/>
              </a:rPr>
              <a:t>что достигнешь намеченной цели. 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3200">
                <a:solidFill>
                  <a:srgbClr val="C00000"/>
                </a:solidFill>
                <a:latin typeface="Monotype Corsiva" pitchFamily="66" charset="0"/>
              </a:rPr>
              <a:t> Стремись к ней, невзирая на трудности. 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3200">
                <a:solidFill>
                  <a:srgbClr val="C00000"/>
                </a:solidFill>
                <a:latin typeface="Monotype Corsiva" pitchFamily="66" charset="0"/>
              </a:rPr>
              <a:t> Верь в себя, в то, что ты – </a:t>
            </a:r>
          </a:p>
          <a:p>
            <a:r>
              <a:rPr lang="ru-RU" altLang="ru-RU" sz="3200">
                <a:solidFill>
                  <a:srgbClr val="C00000"/>
                </a:solidFill>
                <a:latin typeface="Monotype Corsiva" pitchFamily="66" charset="0"/>
              </a:rPr>
              <a:t>настоящий исследователь</a:t>
            </a:r>
            <a:r>
              <a:rPr lang="ru-RU" altLang="ru-RU" sz="3200" b="1">
                <a:solidFill>
                  <a:srgbClr val="C00000"/>
                </a:solidFill>
                <a:latin typeface="Monotype Corsiva" pitchFamily="66" charset="0"/>
              </a:rPr>
              <a:t>!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500063"/>
            <a:ext cx="20018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13" y="3714750"/>
            <a:ext cx="1790700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571500"/>
            <a:ext cx="208280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4929188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C00000"/>
                </a:solidFill>
                <a:latin typeface="Comic Sans MS" pitchFamily="66" charset="0"/>
              </a:rPr>
              <a:t>Использованные Интернет-ресурсы</a:t>
            </a:r>
          </a:p>
        </p:txBody>
      </p:sp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214313" y="1500188"/>
            <a:ext cx="8358187" cy="4525962"/>
          </a:xfrm>
        </p:spPr>
        <p:txBody>
          <a:bodyPr/>
          <a:lstStyle/>
          <a:p>
            <a:pPr eaLnBrk="1" hangingPunct="1"/>
            <a:r>
              <a:rPr lang="ru-RU" altLang="ru-RU" sz="1800" smtClean="0">
                <a:latin typeface="Comic Sans MS" pitchFamily="66" charset="0"/>
                <a:hlinkClick r:id="rId3"/>
              </a:rPr>
              <a:t>http://www.abitu.ru/researcher/practice/practice_org/practice_all/a_15109a.html</a:t>
            </a:r>
            <a:endParaRPr lang="ru-RU" altLang="ru-RU" sz="1800" smtClean="0">
              <a:latin typeface="Comic Sans MS" pitchFamily="66" charset="0"/>
            </a:endParaRPr>
          </a:p>
          <a:p>
            <a:pPr eaLnBrk="1" hangingPunct="1"/>
            <a:r>
              <a:rPr lang="en-US" altLang="ru-RU" sz="1800" smtClean="0">
                <a:latin typeface="Comic Sans MS" pitchFamily="66" charset="0"/>
                <a:hlinkClick r:id="rId4"/>
              </a:rPr>
              <a:t>ht</a:t>
            </a:r>
            <a:r>
              <a:rPr lang="ru-RU" altLang="ru-RU" sz="1800" smtClean="0">
                <a:latin typeface="Comic Sans MS" pitchFamily="66" charset="0"/>
                <a:hlinkClick r:id="rId4"/>
              </a:rPr>
              <a:t>tp://schoolmir.narod.ru/</a:t>
            </a:r>
            <a:r>
              <a:rPr lang="ru-RU" altLang="ru-RU" sz="1800" smtClean="0">
                <a:latin typeface="Comic Sans MS" pitchFamily="66" charset="0"/>
              </a:rPr>
              <a:t>    По материалам книги «Я – исследователь» Савенков А.И. Самара, Издательство «Учебная литература»</a:t>
            </a:r>
          </a:p>
          <a:p>
            <a:pPr eaLnBrk="1" hangingPunct="1"/>
            <a:r>
              <a:rPr lang="ru-RU" altLang="ru-RU" sz="1800" u="sng" smtClean="0">
                <a:latin typeface="Comic Sans MS" pitchFamily="66" charset="0"/>
                <a:hlinkClick r:id="rId5"/>
              </a:rPr>
              <a:t>http://www.rusedu.info/Article995.html</a:t>
            </a:r>
            <a:r>
              <a:rPr lang="ru-RU" altLang="ru-RU" sz="1800" smtClean="0">
                <a:latin typeface="Comic Sans MS" pitchFamily="66" charset="0"/>
              </a:rPr>
              <a:t>  Сирота А. В. Научно- исследовательская работа как один из способов реализации программы «Одаренные дети»</a:t>
            </a:r>
          </a:p>
          <a:p>
            <a:pPr eaLnBrk="1" hangingPunct="1"/>
            <a:r>
              <a:rPr lang="en-US" altLang="ru-RU" sz="1800" smtClean="0">
                <a:latin typeface="Comic Sans MS" pitchFamily="66" charset="0"/>
                <a:hlinkClick r:id="rId6"/>
              </a:rPr>
              <a:t>http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://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pedsovet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.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org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/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component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/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option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,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com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_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mtree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/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task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,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viewlink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/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link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_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id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,4473/</a:t>
            </a:r>
            <a:r>
              <a:rPr lang="en-US" altLang="ru-RU" sz="1800" smtClean="0">
                <a:latin typeface="Comic Sans MS" pitchFamily="66" charset="0"/>
                <a:hlinkClick r:id="rId6"/>
              </a:rPr>
              <a:t>Itemid</a:t>
            </a:r>
            <a:r>
              <a:rPr lang="ru-RU" altLang="ru-RU" sz="1800" smtClean="0">
                <a:latin typeface="Comic Sans MS" pitchFamily="66" charset="0"/>
                <a:hlinkClick r:id="rId6"/>
              </a:rPr>
              <a:t>,118/</a:t>
            </a:r>
            <a:r>
              <a:rPr lang="ru-RU" altLang="ru-RU" sz="1800" smtClean="0">
                <a:latin typeface="Comic Sans MS" pitchFamily="66" charset="0"/>
              </a:rPr>
              <a:t> Ткачева Н. Н. Организация научно-исследовательской деятельности в школе.</a:t>
            </a:r>
            <a:endParaRPr lang="ru-RU" altLang="ru-RU" sz="1800" smtClean="0"/>
          </a:p>
          <a:p>
            <a:pPr eaLnBrk="1" hangingPunct="1"/>
            <a:r>
              <a:rPr lang="en-US" altLang="ru-RU" sz="2000" smtClean="0">
                <a:hlinkClick r:id="rId7"/>
              </a:rPr>
              <a:t>http://zelenb.com/2009/10/14/shpargalki-perevodchik-na-mobilu.html</a:t>
            </a:r>
            <a:endParaRPr lang="ru-RU" altLang="ru-RU" sz="2000" smtClean="0"/>
          </a:p>
          <a:p>
            <a:pPr eaLnBrk="1" hangingPunct="1"/>
            <a:r>
              <a:rPr lang="en-US" altLang="ru-RU" sz="1800" smtClean="0">
                <a:latin typeface="Comic Sans MS" pitchFamily="66" charset="0"/>
                <a:hlinkClick r:id="rId8"/>
              </a:rPr>
              <a:t>http://hameleons.com/rastr/people/children/2578-school.html</a:t>
            </a:r>
            <a:endParaRPr lang="ru-RU" altLang="ru-RU" sz="1800" smtClean="0">
              <a:latin typeface="Comic Sans MS" pitchFamily="66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0" y="5429250"/>
            <a:ext cx="14938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2438" y="5429250"/>
            <a:ext cx="107156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625" y="6429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Дерзайте! 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    Творите!                   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            Пробуйте!</a:t>
            </a:r>
          </a:p>
          <a:p>
            <a:pPr>
              <a:buFont typeface="Arial" charset="0"/>
              <a:buNone/>
              <a:defRPr/>
            </a:pPr>
            <a:endParaRPr lang="ru-RU" dirty="0" smtClean="0">
              <a:solidFill>
                <a:schemeClr val="accent3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pPr algn="r">
              <a:buFont typeface="Arial" charset="0"/>
              <a:buNone/>
              <a:defRPr/>
            </a:pP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Творческих Вам успехов!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4214818"/>
            <a:ext cx="2864014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D:\Lidial\МК\102722_201001152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215074" y="500042"/>
            <a:ext cx="2357454" cy="2003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4000504"/>
            <a:ext cx="2528424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72575" cy="685800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1285875"/>
            <a:ext cx="8786812" cy="43576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dirty="0" smtClean="0"/>
              <a:t> </a:t>
            </a:r>
            <a:r>
              <a:rPr lang="ru-RU" sz="2400" dirty="0" smtClean="0">
                <a:latin typeface="Comic Sans MS" pitchFamily="66" charset="0"/>
              </a:rPr>
              <a:t>…</a:t>
            </a:r>
            <a:r>
              <a:rPr lang="ru-RU" sz="4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исследование</a:t>
            </a:r>
            <a:r>
              <a:rPr lang="ru-RU" sz="4000" dirty="0" smtClean="0">
                <a:latin typeface="Comic Sans MS" pitchFamily="66" charset="0"/>
              </a:rPr>
              <a:t> – это… </a:t>
            </a:r>
            <a:r>
              <a:rPr lang="ru-RU" sz="4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не реферат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</a:t>
            </a:r>
            <a:r>
              <a:rPr lang="ru-RU" sz="4000" dirty="0" smtClean="0">
                <a:latin typeface="Comic Sans MS" pitchFamily="66" charset="0"/>
              </a:rPr>
              <a:t> </a:t>
            </a:r>
            <a:br>
              <a:rPr lang="ru-RU" sz="4000" dirty="0" smtClean="0">
                <a:latin typeface="Comic Sans MS" pitchFamily="66" charset="0"/>
              </a:rPr>
            </a:br>
            <a:r>
              <a:rPr lang="ru-RU" sz="4000" dirty="0" smtClean="0">
                <a:latin typeface="Comic Sans MS" pitchFamily="66" charset="0"/>
              </a:rPr>
              <a:t>Это - новый продукт. </a:t>
            </a:r>
            <a:br>
              <a:rPr lang="ru-RU" sz="4000" dirty="0" smtClean="0">
                <a:latin typeface="Comic Sans MS" pitchFamily="66" charset="0"/>
              </a:rPr>
            </a:br>
            <a:r>
              <a:rPr lang="ru-RU" sz="4000" dirty="0" smtClean="0">
                <a:latin typeface="Comic Sans MS" pitchFamily="66" charset="0"/>
              </a:rPr>
              <a:t>Продукт личностный и востребованный…</a:t>
            </a:r>
            <a:br>
              <a:rPr lang="ru-RU" sz="4000" dirty="0" smtClean="0">
                <a:latin typeface="Comic Sans MS" pitchFamily="66" charset="0"/>
              </a:rPr>
            </a:br>
            <a:r>
              <a:rPr lang="ru-RU" sz="2400" b="1" dirty="0" smtClean="0"/>
              <a:t>                                                 </a:t>
            </a:r>
            <a:r>
              <a:rPr lang="ru-RU" sz="2000" i="1" dirty="0" smtClean="0"/>
              <a:t>Александр </a:t>
            </a:r>
            <a:r>
              <a:rPr lang="ru-RU" sz="2000" i="1" dirty="0" err="1" smtClean="0"/>
              <a:t>Драхлер</a:t>
            </a:r>
            <a:r>
              <a:rPr lang="ru-RU" sz="2000" i="1" dirty="0" smtClean="0"/>
              <a:t>, учитель информатики</a:t>
            </a:r>
            <a:r>
              <a:rPr lang="ru-RU" sz="2400" i="1" dirty="0" smtClean="0">
                <a:latin typeface="Comic Sans MS" pitchFamily="66" charset="0"/>
              </a:rPr>
              <a:t/>
            </a:r>
            <a:br>
              <a:rPr lang="ru-RU" sz="2400" i="1" dirty="0" smtClean="0">
                <a:latin typeface="Comic Sans MS" pitchFamily="66" charset="0"/>
              </a:rPr>
            </a:br>
            <a:endParaRPr lang="ru-RU" sz="2400" i="1" dirty="0">
              <a:latin typeface="Comic Sans MS" pitchFamily="66" charset="0"/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25" y="500063"/>
            <a:ext cx="14605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86863" cy="685800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571500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Реферат</a:t>
            </a:r>
            <a:r>
              <a:rPr lang="ru-RU" sz="3200" dirty="0" smtClean="0">
                <a:latin typeface="Comic Sans MS" pitchFamily="66" charset="0"/>
              </a:rPr>
              <a:t> – лат. </a:t>
            </a:r>
            <a:r>
              <a:rPr lang="en-US" sz="3200" dirty="0" err="1" smtClean="0">
                <a:latin typeface="Comic Sans MS" pitchFamily="66" charset="0"/>
              </a:rPr>
              <a:t>Referre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–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 докладывать, сообщать </a:t>
            </a:r>
            <a:br>
              <a:rPr lang="ru-RU" sz="3200" dirty="0" smtClean="0">
                <a:latin typeface="Comic Sans MS" pitchFamily="66" charset="0"/>
              </a:rPr>
            </a:br>
            <a:endParaRPr lang="ru-RU" sz="3200" dirty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413" y="3884613"/>
            <a:ext cx="22558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0325" y="3789363"/>
            <a:ext cx="3729038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Прямоугольник 7"/>
          <p:cNvSpPr>
            <a:spLocks noChangeArrowheads="1"/>
          </p:cNvSpPr>
          <p:nvPr/>
        </p:nvSpPr>
        <p:spPr bwMode="auto">
          <a:xfrm>
            <a:off x="428625" y="2143125"/>
            <a:ext cx="8001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000">
                <a:latin typeface="Comic Sans MS" pitchFamily="66" charset="0"/>
              </a:rPr>
              <a:t>1.</a:t>
            </a:r>
            <a:r>
              <a:rPr lang="en-US" altLang="ru-RU" sz="2000">
                <a:latin typeface="Comic Sans MS" pitchFamily="66" charset="0"/>
              </a:rPr>
              <a:t> </a:t>
            </a:r>
            <a:r>
              <a:rPr lang="ru-RU" altLang="ru-RU" sz="2000">
                <a:latin typeface="Comic Sans MS" pitchFamily="66" charset="0"/>
              </a:rPr>
              <a:t>Доклад на определенную тему, включающий обзор соответствующих литературных и других источников.</a:t>
            </a:r>
            <a:br>
              <a:rPr lang="ru-RU" altLang="ru-RU" sz="2000">
                <a:latin typeface="Comic Sans MS" pitchFamily="66" charset="0"/>
              </a:rPr>
            </a:br>
            <a:r>
              <a:rPr lang="ru-RU" altLang="ru-RU" sz="2000">
                <a:latin typeface="Comic Sans MS" pitchFamily="66" charset="0"/>
              </a:rPr>
              <a:t/>
            </a:r>
            <a:br>
              <a:rPr lang="ru-RU" altLang="ru-RU" sz="2000">
                <a:latin typeface="Comic Sans MS" pitchFamily="66" charset="0"/>
              </a:rPr>
            </a:br>
            <a:r>
              <a:rPr lang="ru-RU" altLang="ru-RU" sz="2000">
                <a:latin typeface="Comic Sans MS" pitchFamily="66" charset="0"/>
              </a:rPr>
              <a:t>2.  Изложение содержания научной работы, книги, статьи.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Выбор темы исследования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85875" y="1428750"/>
            <a:ext cx="8086725" cy="492918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Что мне интересно больше всего?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Чем я хочу заниматься в первую очередь (математикой или поэзией, астрономией или историей, спортом, искусством, музыкой и т.д.)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Чем я чаще всего занимаюсь в свободное время?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По каким учебным предметам я получаю лучшие отметки?</a:t>
            </a:r>
          </a:p>
          <a:p>
            <a:pPr eaLnBrk="1" hangingPunct="1">
              <a:defRPr/>
            </a:pPr>
            <a:r>
              <a:rPr lang="ru-RU" sz="1800" dirty="0" smtClean="0">
                <a:latin typeface="Comic Sans MS" pitchFamily="66" charset="0"/>
              </a:rPr>
              <a:t>Что из изученного в школе хотелось бы узнать более глубоко?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Все темы можно  условно распределить на три  группы: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фантастические </a:t>
            </a:r>
            <a:r>
              <a:rPr lang="ru-RU" sz="1800" dirty="0" smtClean="0">
                <a:latin typeface="Comic Sans MS" pitchFamily="66" charset="0"/>
              </a:rPr>
              <a:t>- темы о несуществующих, фантастических объектах и явлениях;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экспериментальные </a:t>
            </a:r>
            <a:r>
              <a:rPr lang="ru-RU" sz="1800" dirty="0" smtClean="0">
                <a:latin typeface="Comic Sans MS" pitchFamily="66" charset="0"/>
              </a:rPr>
              <a:t>   -   темы,   предполагающие проведение   собственных  наблюдений,  опытов   и экспериментов; 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теоретические</a:t>
            </a:r>
            <a:r>
              <a:rPr lang="ru-RU" sz="1800" dirty="0" smtClean="0">
                <a:latin typeface="Comic Sans MS" pitchFamily="66" charset="0"/>
              </a:rPr>
              <a:t> - темы по изучению и обобщению сведений, фактов, материалов, содержащихся в разных книгах, фильмах и других подобных источниках.</a:t>
            </a:r>
          </a:p>
          <a:p>
            <a:pPr eaLnBrk="1" hangingPunct="1">
              <a:defRPr/>
            </a:pPr>
            <a:endParaRPr lang="ru-RU" sz="1800" dirty="0">
              <a:latin typeface="Comic Sans MS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28604"/>
            <a:ext cx="1156377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Цель и задачи исследования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625" y="1214438"/>
            <a:ext cx="85725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2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Определить цель исследования </a:t>
            </a:r>
            <a:r>
              <a:rPr lang="ru-RU" sz="2000" dirty="0" smtClean="0">
                <a:latin typeface="Comic Sans MS" pitchFamily="66" charset="0"/>
              </a:rPr>
              <a:t>–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ответить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на вопрос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,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зачем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его проводишь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latin typeface="Comic Sans MS" pitchFamily="66" charset="0"/>
              </a:rPr>
              <a:t>Примеры формулировки цели исследования:</a:t>
            </a:r>
          </a:p>
          <a:p>
            <a:pPr eaLnBrk="1" hangingPunct="1">
              <a:defRPr/>
            </a:pPr>
            <a:r>
              <a:rPr lang="ru-RU" sz="2000" dirty="0" smtClean="0">
                <a:latin typeface="Comic Sans MS" pitchFamily="66" charset="0"/>
              </a:rPr>
              <a:t>1.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Выяснить</a:t>
            </a:r>
            <a:r>
              <a:rPr lang="ru-RU" sz="2000" dirty="0" smtClean="0">
                <a:latin typeface="Comic Sans MS" pitchFamily="66" charset="0"/>
              </a:rPr>
              <a:t>, почему зебре нужны полоски.</a:t>
            </a:r>
          </a:p>
          <a:p>
            <a:pPr eaLnBrk="1" hangingPunct="1">
              <a:defRPr/>
            </a:pPr>
            <a:r>
              <a:rPr lang="ru-RU" sz="2000" dirty="0" smtClean="0">
                <a:latin typeface="Comic Sans MS" pitchFamily="66" charset="0"/>
              </a:rPr>
              <a:t>2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 Расследовать</a:t>
            </a:r>
            <a:r>
              <a:rPr lang="ru-RU" sz="2000" dirty="0" smtClean="0">
                <a:latin typeface="Comic Sans MS" pitchFamily="66" charset="0"/>
              </a:rPr>
              <a:t>, почему репейник колючий.</a:t>
            </a:r>
          </a:p>
          <a:p>
            <a:pPr eaLnBrk="1" hangingPunct="1">
              <a:defRPr/>
            </a:pPr>
            <a:r>
              <a:rPr lang="ru-RU" sz="2000" dirty="0" smtClean="0">
                <a:latin typeface="Comic Sans MS" pitchFamily="66" charset="0"/>
              </a:rPr>
              <a:t>3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 Узнать</a:t>
            </a:r>
            <a:r>
              <a:rPr lang="ru-RU" sz="2000" dirty="0" smtClean="0">
                <a:latin typeface="Comic Sans MS" pitchFamily="66" charset="0"/>
              </a:rPr>
              <a:t>, что делает под водой водолаз.</a:t>
            </a:r>
          </a:p>
          <a:p>
            <a:pPr eaLnBrk="1" hangingPunct="1">
              <a:defRPr/>
            </a:pPr>
            <a:endParaRPr lang="ru-RU" sz="20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Задачи исследования уточняют цель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</a:t>
            </a:r>
            <a:r>
              <a:rPr lang="ru-RU" sz="2000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latin typeface="Comic Sans MS" pitchFamily="66" charset="0"/>
              </a:rPr>
              <a:t>Цель указывает общее направление движения,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latin typeface="Comic Sans MS" pitchFamily="66" charset="0"/>
              </a:rPr>
              <a:t> а задачи описывают основные шаги.</a:t>
            </a:r>
          </a:p>
          <a:p>
            <a:pPr eaLnBrk="1" hangingPunct="1">
              <a:defRPr/>
            </a:pPr>
            <a:endParaRPr lang="ru-RU" sz="2000" dirty="0">
              <a:latin typeface="Comic Sans MS" pitchFamily="66" charset="0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13" y="4275138"/>
            <a:ext cx="238283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13" y="1214438"/>
            <a:ext cx="238125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28750" y="142875"/>
            <a:ext cx="7715250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Гипотеза исследования</a:t>
            </a:r>
            <a:r>
              <a:rPr lang="ru-RU" sz="3600" dirty="0" smtClean="0">
                <a:latin typeface="Comic Sans MS" pitchFamily="66" charset="0"/>
              </a:rPr>
              <a:t> </a:t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«гипотеза» -др.греческое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hypothesis</a:t>
            </a:r>
            <a:r>
              <a:rPr lang="ru-RU" sz="1800" dirty="0" smtClean="0">
                <a:latin typeface="Comic Sans MS" pitchFamily="66" charset="0"/>
              </a:rPr>
              <a:t> - основание, предположение, суждение для объяснения какого-либо явления. </a:t>
            </a:r>
            <a:endParaRPr lang="ru-RU" sz="18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71500" y="1643063"/>
            <a:ext cx="8358188" cy="452596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800" dirty="0" smtClean="0">
                <a:latin typeface="Comic Sans MS" pitchFamily="66" charset="0"/>
              </a:rPr>
              <a:t>Обычно гипотезы начинаются словами:</a:t>
            </a:r>
          </a:p>
          <a:p>
            <a:pPr eaLnBrk="1" hangingPunct="1"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предположим... допустим... * возможно... что, если...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dirty="0" smtClean="0">
                <a:latin typeface="Comic Sans MS" pitchFamily="66" charset="0"/>
              </a:rPr>
              <a:t>Примеры формулировки гипотезы: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Почему самолет оставляет в небе след?</a:t>
            </a:r>
          </a:p>
          <a:p>
            <a:pPr eaLnBrk="1" hangingPunct="1"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Допустим,</a:t>
            </a:r>
            <a:r>
              <a:rPr lang="ru-RU" sz="1800" dirty="0" smtClean="0">
                <a:latin typeface="Comic Sans MS" pitchFamily="66" charset="0"/>
              </a:rPr>
              <a:t> потому, что он разрезает небо.</a:t>
            </a:r>
          </a:p>
          <a:p>
            <a:pPr eaLnBrk="1" hangingPunct="1"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Возможно,</a:t>
            </a:r>
            <a:r>
              <a:rPr lang="ru-RU" sz="1800" dirty="0" smtClean="0">
                <a:latin typeface="Comic Sans MS" pitchFamily="66" charset="0"/>
              </a:rPr>
              <a:t> чтобы не заблудиться на обратном пути.</a:t>
            </a:r>
          </a:p>
          <a:p>
            <a:pPr eaLnBrk="1" hangingPunct="1"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Что, если </a:t>
            </a:r>
            <a:r>
              <a:rPr lang="ru-RU" sz="1800" dirty="0" smtClean="0">
                <a:latin typeface="Comic Sans MS" pitchFamily="66" charset="0"/>
              </a:rPr>
              <a:t>это послание инопланетян?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8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dirty="0" smtClean="0">
                <a:latin typeface="Comic Sans MS" pitchFamily="66" charset="0"/>
              </a:rPr>
              <a:t>   Для решения проблемы потребуется гипотеза или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800" dirty="0" smtClean="0">
                <a:latin typeface="Comic Sans MS" pitchFamily="66" charset="0"/>
              </a:rPr>
              <a:t>   даже несколько гипотез-предположений по теме исследования.</a:t>
            </a:r>
          </a:p>
          <a:p>
            <a:pPr eaLnBrk="1" hangingPunct="1">
              <a:defRPr/>
            </a:pPr>
            <a:endParaRPr lang="ru-RU" sz="1800" dirty="0">
              <a:latin typeface="Comic Sans MS" pitchFamily="66" charset="0"/>
            </a:endParaRPr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875" y="3071813"/>
            <a:ext cx="18192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285750" y="2857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Организация исследования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196" name="Содержимое 6"/>
          <p:cNvSpPr>
            <a:spLocks noGrp="1"/>
          </p:cNvSpPr>
          <p:nvPr>
            <p:ph sz="half" idx="1"/>
          </p:nvPr>
        </p:nvSpPr>
        <p:spPr>
          <a:xfrm>
            <a:off x="571500" y="1214438"/>
            <a:ext cx="6357938" cy="4697412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latin typeface="Comic Sans MS" pitchFamily="66" charset="0"/>
              </a:rPr>
              <a:t>Составить план работы.</a:t>
            </a:r>
          </a:p>
          <a:p>
            <a:pPr eaLnBrk="1" hangingPunct="1"/>
            <a:r>
              <a:rPr lang="ru-RU" altLang="ru-RU" sz="2000" smtClean="0">
                <a:latin typeface="Comic Sans MS" pitchFamily="66" charset="0"/>
              </a:rPr>
              <a:t>Продумать список методов исследования:</a:t>
            </a:r>
          </a:p>
          <a:p>
            <a:pPr eaLnBrk="1" hangingPunct="1"/>
            <a:r>
              <a:rPr lang="ru-RU" altLang="ru-RU" sz="2000" smtClean="0">
                <a:latin typeface="Comic Sans MS" pitchFamily="66" charset="0"/>
              </a:rPr>
              <a:t>Подумать самостоятельно.</a:t>
            </a:r>
          </a:p>
          <a:p>
            <a:pPr eaLnBrk="1" hangingPunct="1"/>
            <a:r>
              <a:rPr lang="ru-RU" altLang="ru-RU" sz="2000" smtClean="0">
                <a:latin typeface="Comic Sans MS" pitchFamily="66" charset="0"/>
              </a:rPr>
              <a:t>Посмотреть книги о том,  что исследуешь.</a:t>
            </a:r>
          </a:p>
          <a:p>
            <a:pPr eaLnBrk="1" hangingPunct="1"/>
            <a:r>
              <a:rPr lang="ru-RU" altLang="ru-RU" sz="2000" smtClean="0">
                <a:latin typeface="Comic Sans MS" pitchFamily="66" charset="0"/>
              </a:rPr>
              <a:t>Спросить у других людей.</a:t>
            </a:r>
          </a:p>
          <a:p>
            <a:pPr eaLnBrk="1" hangingPunct="1"/>
            <a:r>
              <a:rPr lang="ru-RU" altLang="ru-RU" sz="2000" smtClean="0">
                <a:latin typeface="Comic Sans MS" pitchFamily="66" charset="0"/>
              </a:rPr>
              <a:t>Познакомиться с кино- и телефильмами по теме своего исследования.</a:t>
            </a:r>
          </a:p>
          <a:p>
            <a:pPr eaLnBrk="1" hangingPunct="1"/>
            <a:r>
              <a:rPr lang="ru-RU" altLang="ru-RU" sz="2000" smtClean="0">
                <a:latin typeface="Comic Sans MS" pitchFamily="66" charset="0"/>
              </a:rPr>
              <a:t>Посмотреть в глобальной компьютерной сети Интернет.</a:t>
            </a:r>
          </a:p>
          <a:p>
            <a:pPr eaLnBrk="1" hangingPunct="1"/>
            <a:r>
              <a:rPr lang="ru-RU" altLang="ru-RU" sz="2000" smtClean="0">
                <a:latin typeface="Comic Sans MS" pitchFamily="66" charset="0"/>
              </a:rPr>
              <a:t>Понаблюдать.</a:t>
            </a:r>
          </a:p>
          <a:p>
            <a:pPr eaLnBrk="1" hangingPunct="1"/>
            <a:r>
              <a:rPr lang="ru-RU" altLang="ru-RU" sz="2000" smtClean="0">
                <a:latin typeface="Comic Sans MS" pitchFamily="66" charset="0"/>
              </a:rPr>
              <a:t>Провести эксперимент</a:t>
            </a:r>
          </a:p>
          <a:p>
            <a:pPr eaLnBrk="1" hangingPunct="1"/>
            <a:endParaRPr lang="ru-RU" altLang="ru-RU" sz="2000" smtClean="0">
              <a:latin typeface="Comic Sans MS" pitchFamily="66" charset="0"/>
            </a:endParaRPr>
          </a:p>
          <a:p>
            <a:pPr eaLnBrk="1" hangingPunct="1"/>
            <a:endParaRPr lang="ru-RU" altLang="ru-RU" sz="2000" smtClean="0"/>
          </a:p>
          <a:p>
            <a:pPr eaLnBrk="1" hangingPunct="1"/>
            <a:endParaRPr lang="ru-RU" altLang="ru-RU" sz="2000" smtClean="0">
              <a:latin typeface="Comic Sans MS" pitchFamily="66" charset="0"/>
            </a:endParaRP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13" y="928688"/>
            <a:ext cx="17018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2275" y="3786188"/>
            <a:ext cx="23415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5" y="4643438"/>
            <a:ext cx="2381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Структура научной работы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75" y="1285875"/>
            <a:ext cx="8715375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 титульный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лист </a:t>
            </a:r>
            <a:r>
              <a:rPr lang="ru-RU" sz="1800" dirty="0" smtClean="0">
                <a:latin typeface="Comic Sans MS" pitchFamily="66" charset="0"/>
              </a:rPr>
              <a:t>- согласно требованиям организаторов конференции;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содержание</a:t>
            </a:r>
            <a:r>
              <a:rPr lang="ru-RU" sz="1800" dirty="0" smtClean="0">
                <a:latin typeface="Comic Sans MS" pitchFamily="66" charset="0"/>
              </a:rPr>
              <a:t> - оглавление всех разделов и составных частей работы;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введение</a:t>
            </a:r>
            <a:r>
              <a:rPr lang="ru-RU" sz="1800" dirty="0" smtClean="0">
                <a:latin typeface="Comic Sans MS" pitchFamily="66" charset="0"/>
              </a:rPr>
              <a:t> - содержит актуальность выбранной темы, знакомит с сущностью излагаемого вопроса или его историей. Во введении представлена первоначальная гипотеза, предполагаемые этапы и методы исследования, ожидаемый результат </a:t>
            </a:r>
            <a:r>
              <a:rPr lang="ru-RU" sz="1800" i="1" dirty="0" smtClean="0">
                <a:latin typeface="Comic Sans MS" pitchFamily="66" charset="0"/>
              </a:rPr>
              <a:t>(</a:t>
            </a:r>
            <a:r>
              <a:rPr lang="ru-RU" sz="1600" i="1" dirty="0" smtClean="0">
                <a:latin typeface="Comic Sans MS" pitchFamily="66" charset="0"/>
              </a:rPr>
              <a:t>Объем введения не должен превышать двух страниц машинописного текста);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основная часть </a:t>
            </a:r>
            <a:r>
              <a:rPr lang="ru-RU" sz="1800" dirty="0" smtClean="0">
                <a:latin typeface="Comic Sans MS" pitchFamily="66" charset="0"/>
              </a:rPr>
              <a:t>(теория, эксперимент, результаты,);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заключение </a:t>
            </a:r>
            <a:r>
              <a:rPr lang="ru-RU" sz="1800" dirty="0" smtClean="0">
                <a:latin typeface="Comic Sans MS" pitchFamily="66" charset="0"/>
              </a:rPr>
              <a:t>(выводы, рекомендации) - в этом разделе кратко формулируются основные результаты в виде утверждения, а не перечисления всего того, что было сделано. Выводы должны быть краткими и, как, правило, состоять из двух - трех пунктов;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C00000"/>
                </a:solidFill>
                <a:latin typeface="Comic Sans MS" pitchFamily="66" charset="0"/>
              </a:rPr>
              <a:t>список литературы</a:t>
            </a:r>
            <a:r>
              <a:rPr lang="en-US" sz="1800" dirty="0" smtClean="0">
                <a:latin typeface="Comic Sans MS" pitchFamily="66" charset="0"/>
              </a:rPr>
              <a:t>;</a:t>
            </a:r>
            <a:endParaRPr lang="ru-RU" sz="18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приложения</a:t>
            </a:r>
            <a:r>
              <a:rPr lang="ru-RU" sz="1800" dirty="0" smtClean="0">
                <a:latin typeface="Comic Sans MS" pitchFamily="66" charset="0"/>
              </a:rPr>
              <a:t> - включают в себя материалы (таблицы, схемы, графики, рисунки, фотографии), которые нужны автору </a:t>
            </a:r>
          </a:p>
          <a:p>
            <a:pPr eaLnBrk="1" hangingPunct="1">
              <a:defRPr/>
            </a:pPr>
            <a:endParaRPr lang="ru-RU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Подготовка к защите исследовательской работы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244" name="Содержимое 2"/>
          <p:cNvSpPr>
            <a:spLocks noGrp="1"/>
          </p:cNvSpPr>
          <p:nvPr>
            <p:ph idx="1"/>
          </p:nvPr>
        </p:nvSpPr>
        <p:spPr>
          <a:xfrm>
            <a:off x="214313" y="1571625"/>
            <a:ext cx="7215187" cy="4525963"/>
          </a:xfrm>
        </p:spPr>
        <p:txBody>
          <a:bodyPr/>
          <a:lstStyle/>
          <a:p>
            <a:pPr eaLnBrk="1" hangingPunct="1"/>
            <a:r>
              <a:rPr lang="ru-RU" altLang="ru-RU" sz="1800" smtClean="0">
                <a:latin typeface="Comic Sans MS" pitchFamily="66" charset="0"/>
              </a:rPr>
              <a:t>1. Выделить из текста основные понятия  и дать им определения.</a:t>
            </a:r>
          </a:p>
          <a:p>
            <a:pPr eaLnBrk="1" hangingPunct="1"/>
            <a:r>
              <a:rPr lang="ru-RU" altLang="ru-RU" sz="1800" smtClean="0">
                <a:latin typeface="Comic Sans MS" pitchFamily="66" charset="0"/>
              </a:rPr>
              <a:t>2. Классифицировать (разбить на группы)  основные предметы, процессы, явления и события.</a:t>
            </a:r>
          </a:p>
          <a:p>
            <a:pPr eaLnBrk="1" hangingPunct="1"/>
            <a:r>
              <a:rPr lang="ru-RU" altLang="ru-RU" sz="1800" smtClean="0">
                <a:latin typeface="Comic Sans MS" pitchFamily="66" charset="0"/>
              </a:rPr>
              <a:t>3. Выявить  и обозначить все  замеченные  тобой парадоксы.</a:t>
            </a:r>
          </a:p>
          <a:p>
            <a:pPr eaLnBrk="1" hangingPunct="1"/>
            <a:r>
              <a:rPr lang="ru-RU" altLang="ru-RU" sz="1800" smtClean="0">
                <a:latin typeface="Comic Sans MS" pitchFamily="66" charset="0"/>
              </a:rPr>
              <a:t>4. Выстроить  по   порядку   (ранжировать)   основные идеи.</a:t>
            </a:r>
          </a:p>
          <a:p>
            <a:pPr eaLnBrk="1" hangingPunct="1"/>
            <a:r>
              <a:rPr lang="ru-RU" altLang="ru-RU" sz="1800" smtClean="0">
                <a:latin typeface="Comic Sans MS" pitchFamily="66" charset="0"/>
              </a:rPr>
              <a:t>5. Предложить примеры, сравнения и сопоставления.</a:t>
            </a:r>
          </a:p>
          <a:p>
            <a:pPr eaLnBrk="1" hangingPunct="1"/>
            <a:r>
              <a:rPr lang="ru-RU" altLang="ru-RU" sz="1800" smtClean="0">
                <a:latin typeface="Comic Sans MS" pitchFamily="66" charset="0"/>
              </a:rPr>
              <a:t>6. Сделать выводы и умозаключения.</a:t>
            </a:r>
          </a:p>
          <a:p>
            <a:pPr eaLnBrk="1" hangingPunct="1"/>
            <a:r>
              <a:rPr lang="ru-RU" altLang="ru-RU" sz="1800" smtClean="0">
                <a:latin typeface="Comic Sans MS" pitchFamily="66" charset="0"/>
              </a:rPr>
              <a:t>7. Указать возможные пути дальнейшего изучения.</a:t>
            </a:r>
          </a:p>
          <a:p>
            <a:pPr eaLnBrk="1" hangingPunct="1"/>
            <a:r>
              <a:rPr lang="ru-RU" altLang="ru-RU" sz="1800" smtClean="0">
                <a:latin typeface="Comic Sans MS" pitchFamily="66" charset="0"/>
              </a:rPr>
              <a:t>8. Подготовить текст сообщения.</a:t>
            </a:r>
          </a:p>
          <a:p>
            <a:pPr eaLnBrk="1" hangingPunct="1"/>
            <a:r>
              <a:rPr lang="ru-RU" altLang="ru-RU" sz="1800" smtClean="0">
                <a:latin typeface="Comic Sans MS" pitchFamily="66" charset="0"/>
              </a:rPr>
              <a:t>9. Приготовить рисунки, схемы, чертежи и макеты.</a:t>
            </a:r>
          </a:p>
          <a:p>
            <a:pPr eaLnBrk="1" hangingPunct="1"/>
            <a:r>
              <a:rPr lang="ru-RU" altLang="ru-RU" sz="1800" smtClean="0">
                <a:latin typeface="Comic Sans MS" pitchFamily="66" charset="0"/>
              </a:rPr>
              <a:t>10. Приготовиться к ответам на вопросы.</a:t>
            </a:r>
          </a:p>
          <a:p>
            <a:pPr eaLnBrk="1" hangingPunct="1"/>
            <a:endParaRPr lang="ru-RU" altLang="ru-RU" sz="1400" smtClean="0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8063" y="571500"/>
            <a:ext cx="1598612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63" y="4143375"/>
            <a:ext cx="2214562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25" y="2714625"/>
            <a:ext cx="167798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744</Words>
  <Application>Microsoft Office PowerPoint</Application>
  <PresentationFormat>Экран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Wingdings</vt:lpstr>
      <vt:lpstr>Monotype Corsiva</vt:lpstr>
      <vt:lpstr>Тема Office</vt:lpstr>
      <vt:lpstr>В помощь юному исследователю</vt:lpstr>
      <vt:lpstr>  …исследование – это… не реферат.  Это - новый продукт.  Продукт личностный и востребованный…                                                  Александр Драхлер, учитель информатики </vt:lpstr>
      <vt:lpstr>Реферат – лат. Referre –  докладывать, сообщать  </vt:lpstr>
      <vt:lpstr>Выбор темы исследования</vt:lpstr>
      <vt:lpstr>Цель и задачи исследования </vt:lpstr>
      <vt:lpstr>Гипотеза исследования  «гипотеза» -др.греческое hypothesis - основание, предположение, суждение для объяснения какого-либо явления. </vt:lpstr>
      <vt:lpstr>Организация исследования</vt:lpstr>
      <vt:lpstr>Структура научной работы</vt:lpstr>
      <vt:lpstr>Подготовка к защите исследовательской работы</vt:lpstr>
      <vt:lpstr>Как подготовить текст доклада Он должен быть кратким,   и его можно составить по следующему плану: </vt:lpstr>
      <vt:lpstr>Презентация PowerPoint</vt:lpstr>
      <vt:lpstr>Использованные Интернет-ресурсы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Миша</cp:lastModifiedBy>
  <cp:revision>93</cp:revision>
  <dcterms:created xsi:type="dcterms:W3CDTF">2011-01-02T14:53:40Z</dcterms:created>
  <dcterms:modified xsi:type="dcterms:W3CDTF">2016-10-28T16:50:26Z</dcterms:modified>
</cp:coreProperties>
</file>